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08" r:id="rId1"/>
    <p:sldMasterId id="2147484320" r:id="rId2"/>
  </p:sldMasterIdLst>
  <p:notesMasterIdLst>
    <p:notesMasterId r:id="rId27"/>
  </p:notesMasterIdLst>
  <p:sldIdLst>
    <p:sldId id="282" r:id="rId3"/>
    <p:sldId id="256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4" r:id="rId19"/>
    <p:sldId id="272" r:id="rId20"/>
    <p:sldId id="275" r:id="rId21"/>
    <p:sldId id="273" r:id="rId22"/>
    <p:sldId id="276" r:id="rId23"/>
    <p:sldId id="277" r:id="rId24"/>
    <p:sldId id="278" r:id="rId25"/>
    <p:sldId id="279" r:id="rId2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0D6E2E-055E-44ED-A577-F3DBB656EDE4}" type="datetimeFigureOut">
              <a:rPr lang="tr-TR" smtClean="0"/>
              <a:t>15.04.2016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8E80CF-D827-4179-B603-A4E1F9DB8E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0728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48132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CAA77330-09AA-48F7-BFDE-DDA34F6D225F}" type="slidenum">
              <a:rPr lang="tr-TR" altLang="tr-TR">
                <a:solidFill>
                  <a:srgbClr val="000000"/>
                </a:solidFill>
              </a:rPr>
              <a:pPr/>
              <a:t>1</a:t>
            </a:fld>
            <a:endParaRPr lang="tr-TR" altLang="tr-TR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1F546-94BC-4BB5-AC5E-5679E1B49554}" type="datetimeFigureOut">
              <a:rPr lang="tr-TR" smtClean="0"/>
              <a:t>15.04.2016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97BBE-1D28-42A4-A0E5-53ADFF9B877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1F546-94BC-4BB5-AC5E-5679E1B49554}" type="datetimeFigureOut">
              <a:rPr lang="tr-TR" smtClean="0"/>
              <a:t>15.04.2016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97BBE-1D28-42A4-A0E5-53ADFF9B877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1F546-94BC-4BB5-AC5E-5679E1B49554}" type="datetimeFigureOut">
              <a:rPr lang="tr-TR" smtClean="0"/>
              <a:t>15.04.2016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97BBE-1D28-42A4-A0E5-53ADFF9B877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17E75-02CE-47C6-ADCA-8CB495EDE8FD}" type="datetimeFigureOut">
              <a:rPr lang="tr-TR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15.04.2016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BBA22-4862-4C84-849D-49665FABB43D}" type="slidenum">
              <a:rPr lang="tr-TR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236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F5958-3D6E-45F9-9FAC-C66650E26DCF}" type="datetimeFigureOut">
              <a:rPr lang="tr-TR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15.04.2016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0B701-FE49-4DFF-8ACD-CC479251F037}" type="slidenum">
              <a:rPr lang="tr-TR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4517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A8A00-297C-4D59-A889-2D0EE8B3F90C}" type="datetimeFigureOut">
              <a:rPr lang="tr-TR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15.04.2016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2942F-4501-4F83-A3A8-523BA42955E2}" type="slidenum">
              <a:rPr lang="tr-TR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3769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AEB02-5A94-4EC9-83C2-1C1ED6EE71F0}" type="datetimeFigureOut">
              <a:rPr lang="tr-TR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15.04.2016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AAAE8-288C-42C3-8712-C085D621C72E}" type="slidenum">
              <a:rPr lang="tr-TR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5758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200E1-70E7-43D8-84CC-AEE65C7CDE67}" type="datetimeFigureOut">
              <a:rPr lang="tr-TR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15.04.2016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39A93-D228-4749-BB3C-C82A09C229D1}" type="slidenum">
              <a:rPr lang="tr-TR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332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08C45-C395-494A-A116-C59F2E6CE6E7}" type="datetimeFigureOut">
              <a:rPr lang="tr-TR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15.04.2016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8A6BE-55DA-4A25-B028-3F32F8FC0724}" type="slidenum">
              <a:rPr lang="tr-TR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5075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EDFFC-30E1-4AEE-AFC7-7A9EF87A1C72}" type="datetimeFigureOut">
              <a:rPr lang="tr-TR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15.04.2016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53BF2-7BC9-4C69-934F-7684DF518272}" type="slidenum">
              <a:rPr lang="tr-TR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2838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AF96A-C901-4534-9E7F-F2825D2D9844}" type="datetimeFigureOut">
              <a:rPr lang="tr-TR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15.04.2016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2CF7A-F606-4F4C-B7EF-A7934AD7D194}" type="slidenum">
              <a:rPr lang="tr-TR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44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1F546-94BC-4BB5-AC5E-5679E1B49554}" type="datetimeFigureOut">
              <a:rPr lang="tr-TR" smtClean="0"/>
              <a:t>15.04.2016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97BBE-1D28-42A4-A0E5-53ADFF9B877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A645F-B051-4870-9148-BB4A00A73463}" type="datetimeFigureOut">
              <a:rPr lang="tr-TR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15.04.2016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17239-460A-4553-A52A-7F7AAE04E473}" type="slidenum">
              <a:rPr lang="tr-TR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3800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E481F-4596-49AF-86C5-5ADF06B90920}" type="datetimeFigureOut">
              <a:rPr lang="tr-TR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15.04.2016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7DE7C-02A1-4455-A8B0-3174AFC8BF90}" type="slidenum">
              <a:rPr lang="tr-TR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8828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65A91-363F-4C52-BB26-ECCA7306FCD6}" type="datetimeFigureOut">
              <a:rPr lang="tr-TR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15.04.2016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138B9-E66D-46DF-AC6E-EE6B680BBEE3}" type="slidenum">
              <a:rPr lang="tr-TR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021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1F546-94BC-4BB5-AC5E-5679E1B49554}" type="datetimeFigureOut">
              <a:rPr lang="tr-TR" smtClean="0"/>
              <a:t>15.04.2016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97BBE-1D28-42A4-A0E5-53ADFF9B877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1F546-94BC-4BB5-AC5E-5679E1B49554}" type="datetimeFigureOut">
              <a:rPr lang="tr-TR" smtClean="0"/>
              <a:t>15.04.2016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97BBE-1D28-42A4-A0E5-53ADFF9B8773}" type="slidenum">
              <a:rPr lang="tr-TR" smtClean="0"/>
              <a:t>‹#›</a:t>
            </a:fld>
            <a:endParaRPr lang="tr-T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1F546-94BC-4BB5-AC5E-5679E1B49554}" type="datetimeFigureOut">
              <a:rPr lang="tr-TR" smtClean="0"/>
              <a:t>15.04.2016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97BBE-1D28-42A4-A0E5-53ADFF9B877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1F546-94BC-4BB5-AC5E-5679E1B49554}" type="datetimeFigureOut">
              <a:rPr lang="tr-TR" smtClean="0"/>
              <a:t>15.04.2016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97BBE-1D28-42A4-A0E5-53ADFF9B877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1F546-94BC-4BB5-AC5E-5679E1B49554}" type="datetimeFigureOut">
              <a:rPr lang="tr-TR" smtClean="0"/>
              <a:t>15.04.2016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97BBE-1D28-42A4-A0E5-53ADFF9B877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1F546-94BC-4BB5-AC5E-5679E1B49554}" type="datetimeFigureOut">
              <a:rPr lang="tr-TR" smtClean="0"/>
              <a:t>15.04.2016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197BBE-1D28-42A4-A0E5-53ADFF9B877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1F546-94BC-4BB5-AC5E-5679E1B49554}" type="datetimeFigureOut">
              <a:rPr lang="tr-TR" smtClean="0"/>
              <a:t>15.04.2016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97BBE-1D28-42A4-A0E5-53ADFF9B877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781F546-94BC-4BB5-AC5E-5679E1B49554}" type="datetimeFigureOut">
              <a:rPr lang="tr-TR" smtClean="0"/>
              <a:t>15.04.2016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4B197BBE-1D28-42A4-A0E5-53ADFF9B8773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9" r:id="rId1"/>
    <p:sldLayoutId id="2147484310" r:id="rId2"/>
    <p:sldLayoutId id="2147484311" r:id="rId3"/>
    <p:sldLayoutId id="2147484312" r:id="rId4"/>
    <p:sldLayoutId id="2147484313" r:id="rId5"/>
    <p:sldLayoutId id="2147484314" r:id="rId6"/>
    <p:sldLayoutId id="2147484315" r:id="rId7"/>
    <p:sldLayoutId id="2147484316" r:id="rId8"/>
    <p:sldLayoutId id="2147484317" r:id="rId9"/>
    <p:sldLayoutId id="2147484318" r:id="rId10"/>
    <p:sldLayoutId id="21474843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B8AE04F-0281-46EE-8F20-033521E0BD3B}" type="datetimeFigureOut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4/15/2016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8D5D5E5-8BB7-48D2-96B7-14A642DDC26A}" type="slidenum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494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1" r:id="rId1"/>
    <p:sldLayoutId id="2147484322" r:id="rId2"/>
    <p:sldLayoutId id="2147484323" r:id="rId3"/>
    <p:sldLayoutId id="2147484324" r:id="rId4"/>
    <p:sldLayoutId id="2147484325" r:id="rId5"/>
    <p:sldLayoutId id="2147484326" r:id="rId6"/>
    <p:sldLayoutId id="2147484327" r:id="rId7"/>
    <p:sldLayoutId id="2147484328" r:id="rId8"/>
    <p:sldLayoutId id="2147484329" r:id="rId9"/>
    <p:sldLayoutId id="2147484330" r:id="rId10"/>
    <p:sldLayoutId id="2147484331" r:id="rId11"/>
  </p:sldLayoutIdLst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hyperlink" Target="http://www.igdirtso.org.tr/" TargetMode="External"/><Relationship Id="rId10" Type="http://schemas.openxmlformats.org/officeDocument/2006/relationships/image" Target="../media/image11.jpeg"/><Relationship Id="rId4" Type="http://schemas.openxmlformats.org/officeDocument/2006/relationships/image" Target="../media/image6.png"/><Relationship Id="rId9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Başlık 1"/>
          <p:cNvSpPr>
            <a:spLocks noGrp="1"/>
          </p:cNvSpPr>
          <p:nvPr>
            <p:ph type="ctrTitle"/>
          </p:nvPr>
        </p:nvSpPr>
        <p:spPr>
          <a:xfrm>
            <a:off x="685800" y="412750"/>
            <a:ext cx="7772400" cy="2039938"/>
          </a:xfrm>
        </p:spPr>
        <p:txBody>
          <a:bodyPr/>
          <a:lstStyle/>
          <a:p>
            <a:pPr eaLnBrk="1" fontAlgn="auto" hangingPunct="1">
              <a:lnSpc>
                <a:spcPts val="1100"/>
              </a:lnSpc>
              <a:spcAft>
                <a:spcPts val="0"/>
              </a:spcAft>
              <a:defRPr/>
            </a:pPr>
            <a:r>
              <a:rPr lang="tr-TR" altLang="tr-TR" sz="1100" b="1" dirty="0" smtClean="0">
                <a:solidFill>
                  <a:schemeClr val="tx1"/>
                </a:solidFill>
              </a:rPr>
              <a:t/>
            </a:r>
            <a:br>
              <a:rPr lang="tr-TR" altLang="tr-TR" sz="1100" b="1" dirty="0" smtClean="0">
                <a:solidFill>
                  <a:schemeClr val="tx1"/>
                </a:solidFill>
              </a:rPr>
            </a:br>
            <a:r>
              <a:rPr lang="tr-TR" altLang="tr-TR" sz="1100" b="1" dirty="0">
                <a:solidFill>
                  <a:schemeClr val="tx1"/>
                </a:solidFill>
              </a:rPr>
              <a:t/>
            </a:r>
            <a:br>
              <a:rPr lang="tr-TR" altLang="tr-TR" sz="1100" b="1" dirty="0">
                <a:solidFill>
                  <a:schemeClr val="tx1"/>
                </a:solidFill>
              </a:rPr>
            </a:br>
            <a:r>
              <a:rPr lang="tr-TR" altLang="tr-TR" sz="1100" b="1" dirty="0" smtClean="0">
                <a:solidFill>
                  <a:schemeClr val="tx1"/>
                </a:solidFill>
              </a:rPr>
              <a:t/>
            </a:r>
            <a:br>
              <a:rPr lang="tr-TR" altLang="tr-TR" sz="1100" b="1" dirty="0" smtClean="0">
                <a:solidFill>
                  <a:schemeClr val="tx1"/>
                </a:solidFill>
              </a:rPr>
            </a:br>
            <a:r>
              <a:rPr lang="tr-TR" altLang="tr-TR" sz="1100" b="1" dirty="0" smtClean="0">
                <a:solidFill>
                  <a:schemeClr val="tx1"/>
                </a:solidFill>
              </a:rPr>
              <a:t/>
            </a:r>
            <a:br>
              <a:rPr lang="tr-TR" altLang="tr-TR" sz="1100" b="1" dirty="0" smtClean="0">
                <a:solidFill>
                  <a:schemeClr val="tx1"/>
                </a:solidFill>
              </a:rPr>
            </a:br>
            <a:r>
              <a:rPr lang="tr-TR" altLang="tr-TR" sz="1100" b="1" dirty="0">
                <a:solidFill>
                  <a:schemeClr val="tx1"/>
                </a:solidFill>
              </a:rPr>
              <a:t/>
            </a:r>
            <a:br>
              <a:rPr lang="tr-TR" altLang="tr-TR" sz="1100" b="1" dirty="0">
                <a:solidFill>
                  <a:schemeClr val="tx1"/>
                </a:solidFill>
              </a:rPr>
            </a:br>
            <a:r>
              <a:rPr lang="tr-TR" altLang="tr-TR" sz="1100" b="1" dirty="0" smtClean="0">
                <a:solidFill>
                  <a:schemeClr val="tx1"/>
                </a:solidFill>
              </a:rPr>
              <a:t/>
            </a:r>
            <a:br>
              <a:rPr lang="tr-TR" altLang="tr-TR" sz="1100" b="1" dirty="0" smtClean="0">
                <a:solidFill>
                  <a:schemeClr val="tx1"/>
                </a:solidFill>
              </a:rPr>
            </a:br>
            <a:r>
              <a:rPr lang="tr-TR" altLang="tr-TR" sz="1200" b="1" dirty="0" smtClean="0">
                <a:solidFill>
                  <a:schemeClr val="tx1"/>
                </a:solidFill>
              </a:rPr>
              <a:t>Bu proje Avrupa Birliği ve Türkiye Cumhuriyeti</a:t>
            </a:r>
            <a:br>
              <a:rPr lang="tr-TR" altLang="tr-TR" sz="1200" b="1" dirty="0" smtClean="0">
                <a:solidFill>
                  <a:schemeClr val="tx1"/>
                </a:solidFill>
              </a:rPr>
            </a:br>
            <a:r>
              <a:rPr lang="tr-TR" altLang="tr-TR" sz="1200" b="1" dirty="0" smtClean="0">
                <a:solidFill>
                  <a:schemeClr val="tx1"/>
                </a:solidFill>
              </a:rPr>
              <a:t>tarafından </a:t>
            </a:r>
            <a:r>
              <a:rPr lang="tr-TR" altLang="tr-TR" sz="1200" b="1" dirty="0">
                <a:solidFill>
                  <a:schemeClr val="tx1"/>
                </a:solidFill>
              </a:rPr>
              <a:t>f</a:t>
            </a:r>
            <a:r>
              <a:rPr lang="tr-TR" altLang="tr-TR" sz="1200" b="1" dirty="0" smtClean="0">
                <a:solidFill>
                  <a:schemeClr val="tx1"/>
                </a:solidFill>
              </a:rPr>
              <a:t>inanse </a:t>
            </a:r>
            <a:r>
              <a:rPr lang="tr-TR" altLang="tr-TR" sz="1200" b="1" dirty="0">
                <a:solidFill>
                  <a:schemeClr val="tx1"/>
                </a:solidFill>
              </a:rPr>
              <a:t>e</a:t>
            </a:r>
            <a:r>
              <a:rPr lang="tr-TR" altLang="tr-TR" sz="1200" b="1" dirty="0" smtClean="0">
                <a:solidFill>
                  <a:schemeClr val="tx1"/>
                </a:solidFill>
              </a:rPr>
              <a:t>dilmektedir</a:t>
            </a:r>
            <a:r>
              <a:rPr lang="tr-TR" altLang="tr-TR" sz="800" b="1" dirty="0" smtClean="0">
                <a:solidFill>
                  <a:schemeClr val="tx1"/>
                </a:solidFill>
              </a:rPr>
              <a:t>.</a:t>
            </a:r>
            <a:r>
              <a:rPr lang="tr-TR" altLang="tr-TR" dirty="0" smtClean="0"/>
              <a:t/>
            </a:r>
            <a:br>
              <a:rPr lang="tr-TR" altLang="tr-TR" dirty="0" smtClean="0"/>
            </a:br>
            <a:endParaRPr lang="tr-TR" altLang="tr-TR" dirty="0" smtClean="0"/>
          </a:p>
        </p:txBody>
      </p:sp>
      <p:pic>
        <p:nvPicPr>
          <p:cNvPr id="17411" name="Resim 5" descr="C:\Users\Bilal Keskin\Desktop\PROJE 2016\PROJE DOSYALARI\GÖRÜNÜRLÜK\LOGOLAR\1. AB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88" y="404813"/>
            <a:ext cx="3619500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Resim 13" descr="Açıklama: C:\Users\kerem\Desktop\mutlular 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613" y="5410200"/>
            <a:ext cx="8937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Resim 15" descr="http://www.igdirtso.org.tr/images/modules/logo.p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888" y="5397500"/>
            <a:ext cx="1081087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Resim 16" descr="C:\Users\Bilal Keskin\Desktop\PROJE 2016\yalova ile ortak proje\LOGOLAR\ığdır üniversitesi so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292725"/>
            <a:ext cx="8001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Resim 17" descr="F:\PROJE 2016\SÖZ. SON\Gorunurluk_Rehberi&amp;Logolar\LOGOLAR\4. IKGPRO-Yatay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516438"/>
            <a:ext cx="1620838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Resim 18" descr="C:\Users\Bilal Keskin\Desktop\PROJE 2016\SÖZ. SON\Gorunurluk_Rehberi&amp;Logolar\LOGOLAR\10. ISKUR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850" y="4516438"/>
            <a:ext cx="15462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Resim 19" descr="C:\Users\Bilal Keskin\Desktop\PROJE 2016\SÖZ. SON\Gorunurluk_Rehberi&amp;Logolar\LOGOLAR\2. CSGB YENI RENKLI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5" y="4516438"/>
            <a:ext cx="13366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8" name="Metin kutusu 3"/>
          <p:cNvSpPr txBox="1">
            <a:spLocks noChangeArrowheads="1"/>
          </p:cNvSpPr>
          <p:nvPr/>
        </p:nvSpPr>
        <p:spPr bwMode="auto">
          <a:xfrm>
            <a:off x="152400" y="5934075"/>
            <a:ext cx="88804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defTabSz="457200"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defTabSz="457200"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defTabSz="457200"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defTabSz="457200"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defTabSz="457200" eaLnBrk="0" fontAlgn="base" hangingPunct="0"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defTabSz="457200" eaLnBrk="0" fontAlgn="base" hangingPunct="0">
              <a:spcAft>
                <a:spcPct val="0"/>
              </a:spcAft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defTabSz="457200" eaLnBrk="0" fontAlgn="base" hangingPunct="0"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defTabSz="457200" eaLnBrk="0" fontAlgn="base" hangingPunct="0">
              <a:spcAft>
                <a:spcPct val="0"/>
              </a:spcAft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altLang="tr-TR" sz="1400" smtClean="0">
                <a:solidFill>
                  <a:prstClr val="black"/>
                </a:solidFill>
                <a:latin typeface="Swis721 Hv BT" pitchFamily="34" charset="0"/>
                <a:ea typeface="Calibri" pitchFamily="34" charset="0"/>
                <a:cs typeface="Times New Roman" pitchFamily="18" charset="0"/>
              </a:rPr>
              <a:t>Bu yayın Avrupa Birliği ve Türkiye Cumhuriyeti’nin mali katkılarıyla hazırlanmıştır. Bu yayının içeriğinden yalnızca Iğdır Üniversitesi sorumludur ve bu içerik hiçbir şekilde Avrupa Birliği veya Türkiye Cumhuriyeti’nin görüş ve tutumunu yansıtmamaktadır.</a:t>
            </a:r>
            <a:endParaRPr lang="tr-TR" altLang="tr-TR" sz="1400" smtClean="0">
              <a:solidFill>
                <a:prstClr val="black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7419" name="Metin kutusu 4"/>
          <p:cNvSpPr txBox="1">
            <a:spLocks noChangeArrowheads="1"/>
          </p:cNvSpPr>
          <p:nvPr/>
        </p:nvSpPr>
        <p:spPr bwMode="auto">
          <a:xfrm>
            <a:off x="685800" y="2768600"/>
            <a:ext cx="792003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defTabSz="457200"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defTabSz="457200"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defTabSz="457200"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defTabSz="457200"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defTabSz="457200" eaLnBrk="0" fontAlgn="base" hangingPunct="0"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defTabSz="457200" eaLnBrk="0" fontAlgn="base" hangingPunct="0">
              <a:spcAft>
                <a:spcPct val="0"/>
              </a:spcAft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defTabSz="457200" eaLnBrk="0" fontAlgn="base" hangingPunct="0"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defTabSz="457200" eaLnBrk="0" fontAlgn="base" hangingPunct="0">
              <a:spcAft>
                <a:spcPct val="0"/>
              </a:spcAft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altLang="tr-TR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GENEL BECERİ EĞİTİMİ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altLang="tr-TR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BİLGİSAYARDA OFİS PROGRAMLARI VE KLAVYE KULLANIMI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altLang="tr-TR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(F KLAVYE 2</a:t>
            </a:r>
            <a:r>
              <a:rPr lang="tr-TR" altLang="tr-TR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altLang="tr-TR" sz="1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Arş.Gör</a:t>
            </a:r>
            <a:r>
              <a:rPr lang="tr-TR" altLang="tr-TR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Ceyhan </a:t>
            </a:r>
            <a:r>
              <a:rPr lang="tr-TR" altLang="tr-TR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YILMAZ</a:t>
            </a:r>
            <a:endParaRPr lang="tr-TR" altLang="tr-TR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90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7- ALT TUŞU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AÇIK OLAN UYGULAMA PENCERESİNİN MENÜSÜNÜN AKTİF OLMASINI SAĞLAR.</a:t>
            </a:r>
            <a:endParaRPr lang="tr-TR" dirty="0"/>
          </a:p>
        </p:txBody>
      </p:sp>
      <p:pic>
        <p:nvPicPr>
          <p:cNvPr id="1026" name="Picture 2" descr="C:\Users\ceyhan\Desktop\sunumlar\A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863" y="3276600"/>
            <a:ext cx="2200275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20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8- SPACE BAR (BOŞLUK) TUŞU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YAZI İÇİNDE BİR KARAKTER BOŞLUK BIRAKMAK İÇİN KULLANILIR.</a:t>
            </a:r>
          </a:p>
          <a:p>
            <a:r>
              <a:rPr lang="en-US" dirty="0" smtClean="0"/>
              <a:t>UYGULAMALARDA SEÇME MENÜSÜNDEKİ SEÇENEKLERDEN SEÇİLİ OLANI BIRAKMAK VEYA SEÇİLMEMİŞ OLANI SEÇMEK İÇİN KULLANILIR. </a:t>
            </a:r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572000"/>
            <a:ext cx="45720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150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9- ALT GR TUŞU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TEK BAŞINA BİR GÖREVİ YOKTUR, BAŞKA TUŞLARLA BİRLİKTE KULLANILIR.</a:t>
            </a:r>
            <a:r>
              <a:rPr lang="en-US" dirty="0" smtClean="0"/>
              <a:t> </a:t>
            </a:r>
            <a:r>
              <a:rPr lang="tr-TR" dirty="0" smtClean="0"/>
              <a:t>YAZIDA BİRDEN ÇOK KARAKTER İÇEREN TUŞLARDA </a:t>
            </a:r>
            <a:r>
              <a:rPr lang="en-US" dirty="0" smtClean="0"/>
              <a:t>SAĞ ALT BÖLGEDEKİ</a:t>
            </a:r>
            <a:r>
              <a:rPr lang="tr-TR" dirty="0" smtClean="0"/>
              <a:t> KARAKTERİN YAZILMASINI SAĞLAR.</a:t>
            </a:r>
            <a:br>
              <a:rPr lang="tr-TR" dirty="0" smtClean="0"/>
            </a:br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209643"/>
            <a:ext cx="18288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918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10- SAĞ FARE TUŞU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FARE İLE SAĞ TIKLANILDIĞINDA AÇILAN MENÜYÜ AÇMAK İÇİN KULLANILIR.</a:t>
            </a:r>
          </a:p>
          <a:p>
            <a:endParaRPr lang="tr-T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429000"/>
            <a:ext cx="1722437" cy="217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2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11- ENTER TUŞU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YAPILAN İŞLEMİ ONAYLAMAYA YARAR.</a:t>
            </a:r>
          </a:p>
          <a:p>
            <a:r>
              <a:rPr lang="en-US" dirty="0" smtClean="0"/>
              <a:t>YAZIDA BİR ALT SATIRA GEÇMEYİ SAĞLAR.</a:t>
            </a:r>
          </a:p>
          <a:p>
            <a:endParaRPr lang="en-US" dirty="0" smtClean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352800"/>
            <a:ext cx="2537933" cy="217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011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12- BACKSPACE TUŞU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YAZIDA İMLECİN SOLUNDAKİ KARAKTERİ SİLMEYİ SAĞLAR.</a:t>
            </a:r>
            <a:endParaRPr lang="tr-TR" dirty="0"/>
          </a:p>
        </p:txBody>
      </p:sp>
      <p:pic>
        <p:nvPicPr>
          <p:cNvPr id="6146" name="Picture 2" descr="C:\Users\ceyhan\Desktop\sunumlar\Backsp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775" y="3523435"/>
            <a:ext cx="4048125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21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13- DELETE (SİL) TUŞU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YAZIDA İMLECİN SAĞINDAKİ KARAKTERİ SİLMEYİ SAĞLAR.</a:t>
            </a:r>
          </a:p>
          <a:p>
            <a:r>
              <a:rPr lang="en-US" dirty="0" smtClean="0"/>
              <a:t>SEÇİLİ OLAN DOSYAYI VE KLASÖRÜ DE SİLER.</a:t>
            </a:r>
            <a:endParaRPr lang="tr-TR" dirty="0"/>
          </a:p>
        </p:txBody>
      </p:sp>
      <p:pic>
        <p:nvPicPr>
          <p:cNvPr id="7170" name="Picture 2" descr="C:\Users\ceyhan\Desktop\sunumlar\d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724" y="3657600"/>
            <a:ext cx="2962275" cy="2221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74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16- </a:t>
            </a:r>
            <a:r>
              <a:rPr lang="en-US" dirty="0"/>
              <a:t>I</a:t>
            </a:r>
            <a:r>
              <a:rPr lang="en-US" dirty="0" smtClean="0"/>
              <a:t>NSERT TUŞU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smtClean="0"/>
              <a:t>NSERT </a:t>
            </a:r>
            <a:r>
              <a:rPr lang="en-US" dirty="0" smtClean="0"/>
              <a:t>AÇIKKEN YAZILAN KARAKTER YAZININ SAĞINDAKİ KARAKTERİ SİLEREK ONUN YERİNE YAZILIR.</a:t>
            </a:r>
            <a:endParaRPr lang="tr-TR" dirty="0"/>
          </a:p>
        </p:txBody>
      </p:sp>
      <p:pic>
        <p:nvPicPr>
          <p:cNvPr id="11266" name="Picture 2" descr="C:\Users\ceyhan\Desktop\sunumlar\inse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581400"/>
            <a:ext cx="3213100" cy="2273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80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14- END TUŞU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İMLECİ BULUNAN SATIRIN SONUNA (EN SAĞINA) GÖTÜRÜR.</a:t>
            </a:r>
            <a:endParaRPr lang="tr-TR" dirty="0"/>
          </a:p>
        </p:txBody>
      </p:sp>
      <p:pic>
        <p:nvPicPr>
          <p:cNvPr id="8195" name="Picture 3" descr="C:\Users\ceyhan\Desktop\sunumlar\e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200399"/>
            <a:ext cx="3733800" cy="2641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14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17- HOME TUŞU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İMLECİ BULUNDUĞU SATIRIN BAŞINA (EN SOLUNA) GÖTÜTÜR.</a:t>
            </a:r>
            <a:endParaRPr lang="tr-TR" dirty="0"/>
          </a:p>
        </p:txBody>
      </p:sp>
      <p:pic>
        <p:nvPicPr>
          <p:cNvPr id="9219" name="Picture 3" descr="C:\Users\ceyhan\Desktop\sunumlar\ho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276600"/>
            <a:ext cx="3925887" cy="277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21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KLAVYE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3137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15- PAGE DOWN TUŞU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EKRANI BİR SAYFA (BİR EKRAN GÖRÜNTÜSÜ) AŞAĞI KAYDIRIR.</a:t>
            </a:r>
            <a:endParaRPr lang="tr-TR" dirty="0"/>
          </a:p>
        </p:txBody>
      </p:sp>
      <p:pic>
        <p:nvPicPr>
          <p:cNvPr id="10242" name="Picture 2" descr="C:\Users\ceyhan\Desktop\sunumlar\pagedow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276600"/>
            <a:ext cx="4191000" cy="296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05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18- PAGE UP TUŞU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EKRANI BİR SAYFA (BİR EKRAN GÖRÜNTÜSÜ) YUKARI KAYDIRIR.</a:t>
            </a:r>
            <a:endParaRPr lang="tr-TR" dirty="0"/>
          </a:p>
        </p:txBody>
      </p:sp>
      <p:pic>
        <p:nvPicPr>
          <p:cNvPr id="12290" name="Picture 2" descr="C:\Users\ceyhan\Desktop\sunumlar\pageu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628" y="3177747"/>
            <a:ext cx="3987972" cy="2821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89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19- NUM LOCK TUŞU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SAYI TUŞLARININ SAYI YAZMASI İLE YÖN TUŞU OLARAK KULLANILMASI ARASINDA GEÇİŞ YAPILMASINI SAĞLAR.</a:t>
            </a:r>
            <a:endParaRPr lang="tr-TR" dirty="0"/>
          </a:p>
        </p:txBody>
      </p:sp>
      <p:pic>
        <p:nvPicPr>
          <p:cNvPr id="13314" name="Picture 2" descr="C:\Users\ceyhan\Desktop\sunumlar\numlo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582988"/>
            <a:ext cx="2343150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38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FONKSİYON TUŞLARI</a:t>
            </a:r>
            <a:endParaRPr lang="tr-TR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BAZI ÖZEL İŞLEVLER GERÇEKLEŞTİRMEK İÇİN KULLANILIRLAR. </a:t>
            </a:r>
            <a:endParaRPr lang="tr-TR" dirty="0"/>
          </a:p>
        </p:txBody>
      </p:sp>
      <p:pic>
        <p:nvPicPr>
          <p:cNvPr id="14338" name="Picture 2" descr="C:\Users\ceyhan\Desktop\sunumlar\Func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124200"/>
            <a:ext cx="7118449" cy="309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6565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HARF, RAKAM VE ÖZEL KARAKTER TUŞLARI</a:t>
            </a:r>
            <a:endParaRPr lang="tr-TR" sz="3600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/>
          </a:p>
        </p:txBody>
      </p:sp>
      <p:pic>
        <p:nvPicPr>
          <p:cNvPr id="15362" name="Picture 2" descr="C:\Users\ceyhan\Desktop\sunumlar\klavy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19400"/>
            <a:ext cx="7315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951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14400" y="838200"/>
            <a:ext cx="7543800" cy="4953000"/>
          </a:xfrm>
        </p:spPr>
        <p:txBody>
          <a:bodyPr/>
          <a:lstStyle/>
          <a:p>
            <a:r>
              <a:rPr lang="en-US" dirty="0" smtClean="0"/>
              <a:t>BAZI ÖZEL TUŞLAR VE GÖREVLERİ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1125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1- ESC TUŞU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VERİLEN BİR KOMUTU İPTAL ETMEK İÇİN VE BAZEN ÇALIŞAN BİR PROGRAMDAN ÇIKMAK İÇİN KULLANILIR.</a:t>
            </a: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890" y="3581400"/>
            <a:ext cx="4130221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690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 TAB TUŞU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YAZIDA İMLECİ SAĞA DOĞRU 8 KARAKTER KAYDIRIR.</a:t>
            </a:r>
          </a:p>
          <a:p>
            <a:r>
              <a:rPr lang="en-US" dirty="0" smtClean="0"/>
              <a:t>BAŞKA TUŞLARLA BİRLİKTEFARKLI İŞLEVLER GÖRÜR. (ALT+TAB: AÇIK UYGULAMALAR ARASINDA GEÇİŞİ SAĞLAR.)</a:t>
            </a:r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781" y="4191000"/>
            <a:ext cx="426643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905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/>
          </a:bodyPr>
          <a:lstStyle/>
          <a:p>
            <a:r>
              <a:rPr lang="en-US" dirty="0" smtClean="0"/>
              <a:t>3- CAPS LOCK(BÜYÜK HARF KİLİTLEME) TUŞU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SÜREKLİ BÜYÜK HARF VEYA SÜREKLİ KÜÇÜK HARF YAZMAK İÇİN KULLANILIR. TUŞA BASILDIĞINDA BİLDİRİM IŞIĞI YANAR.</a:t>
            </a:r>
            <a:endParaRPr lang="en-US" dirty="0"/>
          </a:p>
          <a:p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3460375"/>
            <a:ext cx="4495800" cy="2227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279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4- SHİFT (KALDIRMA) TUŞU</a:t>
            </a:r>
            <a:endParaRPr lang="tr-TR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2099692"/>
            <a:ext cx="7745505" cy="3877815"/>
          </a:xfrm>
        </p:spPr>
        <p:txBody>
          <a:bodyPr>
            <a:normAutofit/>
          </a:bodyPr>
          <a:lstStyle/>
          <a:p>
            <a:r>
              <a:rPr lang="tr-TR" sz="1800" dirty="0" smtClean="0"/>
              <a:t>TEK BAŞINA BİR GÖREVİ YOKTUR, BAŞKA TUŞLARLA BİRLİKTE KULLANILIR.</a:t>
            </a:r>
            <a:r>
              <a:rPr lang="en-US" sz="1800" dirty="0" smtClean="0"/>
              <a:t> </a:t>
            </a:r>
            <a:r>
              <a:rPr lang="tr-TR" sz="1800" dirty="0" smtClean="0"/>
              <a:t>YAZIDA SHİFT'E BASILI TUTARKEN BİR HARFE BASARAK BÜYÜK HARF YAZAR.</a:t>
            </a:r>
            <a:r>
              <a:rPr lang="en-US" sz="1800" dirty="0" smtClean="0"/>
              <a:t> </a:t>
            </a:r>
            <a:r>
              <a:rPr lang="tr-TR" sz="1800" dirty="0" smtClean="0"/>
              <a:t>KELİMENİN YALNIZCA İLK HARFİNİ BÜYÜK YAZACAKSAK CAPS LOCK YERİNE BU TUŞU KULLANMALIYIZ.</a:t>
            </a:r>
            <a:r>
              <a:rPr lang="en-US" sz="1800" dirty="0" smtClean="0"/>
              <a:t> </a:t>
            </a:r>
          </a:p>
          <a:p>
            <a:r>
              <a:rPr lang="tr-TR" sz="1800" dirty="0" smtClean="0"/>
              <a:t>AYRICA BİRDEN ÇOK KARAKTER İÇEREN TUŞLARDA ÜSTTEKİ KARAKTERİN YAZILMASINI SAĞLAR.</a:t>
            </a:r>
            <a:endParaRPr lang="tr-TR" sz="18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172" y="4267200"/>
            <a:ext cx="4325657" cy="1350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774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8490" y="381000"/>
            <a:ext cx="7756263" cy="1243406"/>
          </a:xfrm>
        </p:spPr>
        <p:txBody>
          <a:bodyPr>
            <a:normAutofit/>
          </a:bodyPr>
          <a:lstStyle/>
          <a:p>
            <a:r>
              <a:rPr lang="en-US" dirty="0" smtClean="0"/>
              <a:t>5- CTRL (KONTROL) TUŞU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TEK BAŞINA BİR GÖREVİ YOKTUR.</a:t>
            </a:r>
          </a:p>
          <a:p>
            <a:r>
              <a:rPr lang="en-US" dirty="0" smtClean="0"/>
              <a:t>BAŞKA TUŞLARLA BİRLİKTE ÖZELLİKLE METİN KOPYALAMA (CTRL+C), KESME (CTRL+X), YAPIŞTIRMA (CTRL+V) İŞLEMLERİNDE KULLANILIR.</a:t>
            </a:r>
            <a:endParaRPr lang="tr-TR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137210"/>
            <a:ext cx="2590800" cy="1951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051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6- WİNDOWS TUŞU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BAŞLAT MENÜSÜNÜ AÇMAK İÇİN KULLANILIR.</a:t>
            </a:r>
            <a:endParaRPr lang="tr-T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3048000"/>
            <a:ext cx="4191000" cy="2872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508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Açılar">
  <a:themeElements>
    <a:clrScheme name="Açılar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çılar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çıla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Üst Düzey">
  <a:themeElements>
    <a:clrScheme name="Üst Düzey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Üst Düze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Üst Düze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84</TotalTime>
  <Words>454</Words>
  <Application>Microsoft Office PowerPoint</Application>
  <PresentationFormat>Ekran Gösterisi (4:3)</PresentationFormat>
  <Paragraphs>56</Paragraphs>
  <Slides>24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Slayt Başlıkları</vt:lpstr>
      </vt:variant>
      <vt:variant>
        <vt:i4>24</vt:i4>
      </vt:variant>
    </vt:vector>
  </HeadingPairs>
  <TitlesOfParts>
    <vt:vector size="26" baseType="lpstr">
      <vt:lpstr>Açılar</vt:lpstr>
      <vt:lpstr>Üst Düzey</vt:lpstr>
      <vt:lpstr>      Bu proje Avrupa Birliği ve Türkiye Cumhuriyeti tarafından finanse edilmektedir. </vt:lpstr>
      <vt:lpstr>KLAVYE </vt:lpstr>
      <vt:lpstr>BAZI ÖZEL TUŞLAR VE GÖREVLERİ</vt:lpstr>
      <vt:lpstr>1- ESC TUŞU</vt:lpstr>
      <vt:lpstr>2- TAB TUŞU</vt:lpstr>
      <vt:lpstr>3- CAPS LOCK(BÜYÜK HARF KİLİTLEME) TUŞU</vt:lpstr>
      <vt:lpstr>4- SHİFT (KALDIRMA) TUŞU</vt:lpstr>
      <vt:lpstr>5- CTRL (KONTROL) TUŞU</vt:lpstr>
      <vt:lpstr>6- WİNDOWS TUŞU</vt:lpstr>
      <vt:lpstr>7- ALT TUŞU</vt:lpstr>
      <vt:lpstr>8- SPACE BAR (BOŞLUK) TUŞU</vt:lpstr>
      <vt:lpstr>9- ALT GR TUŞU</vt:lpstr>
      <vt:lpstr>10- SAĞ FARE TUŞU</vt:lpstr>
      <vt:lpstr>11- ENTER TUŞU</vt:lpstr>
      <vt:lpstr>12- BACKSPACE TUŞU</vt:lpstr>
      <vt:lpstr>13- DELETE (SİL) TUŞU</vt:lpstr>
      <vt:lpstr>16- INSERT TUŞU</vt:lpstr>
      <vt:lpstr>14- END TUŞU</vt:lpstr>
      <vt:lpstr>17- HOME TUŞU</vt:lpstr>
      <vt:lpstr>15- PAGE DOWN TUŞU</vt:lpstr>
      <vt:lpstr>18- PAGE UP TUŞU</vt:lpstr>
      <vt:lpstr>19- NUM LOCK TUŞU</vt:lpstr>
      <vt:lpstr>FONKSİYON TUŞLARI</vt:lpstr>
      <vt:lpstr>HARF, RAKAM VE ÖZEL KARAKTER TUŞLARI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 KLAVYE </dc:title>
  <dc:creator>ceyhan</dc:creator>
  <cp:lastModifiedBy>Bilal Keskin</cp:lastModifiedBy>
  <cp:revision>17</cp:revision>
  <dcterms:created xsi:type="dcterms:W3CDTF">2016-03-19T18:50:02Z</dcterms:created>
  <dcterms:modified xsi:type="dcterms:W3CDTF">2016-04-15T13:56:11Z</dcterms:modified>
</cp:coreProperties>
</file>